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7" r:id="rId6"/>
    <p:sldId id="266" r:id="rId7"/>
    <p:sldId id="261" r:id="rId8"/>
    <p:sldId id="262" r:id="rId9"/>
    <p:sldId id="263" r:id="rId10"/>
    <p:sldId id="264" r:id="rId11"/>
    <p:sldId id="265" r:id="rId12"/>
  </p:sldIdLst>
  <p:sldSz cx="18288000" cy="10287000"/>
  <p:notesSz cx="6858000" cy="9144000"/>
  <p:embeddedFontLst>
    <p:embeddedFont>
      <p:font typeface="맑은 고딕" panose="020B0503020000020004" pitchFamily="34" charset="-127"/>
      <p:regular r:id="rId14"/>
      <p:bold r:id="rId15"/>
    </p:embeddedFont>
    <p:embeddedFont>
      <p:font typeface="Source Han Sans KR" panose="020B0400000000000000" pitchFamily="34" charset="-128"/>
      <p:regular r:id="rId16"/>
    </p:embeddedFont>
    <p:embeddedFont>
      <p:font typeface="Source Han Sans KR Bold" panose="020B0800000000000000" pitchFamily="34" charset="-128"/>
      <p:regular r:id="rId17"/>
      <p:bold r:id="rId18"/>
    </p:embeddedFont>
    <p:embeddedFont>
      <p:font typeface="Source Han Sans KR Medium" panose="020B0600000000000000" pitchFamily="34" charset="-128"/>
      <p:regular r:id="rId19"/>
    </p:embeddedFont>
    <p:embeddedFont>
      <p:font typeface="Raleway Bold" pitchFamily="2" charset="0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595" autoAdjust="0"/>
  </p:normalViewPr>
  <p:slideViewPr>
    <p:cSldViewPr>
      <p:cViewPr varScale="1">
        <p:scale>
          <a:sx n="68" d="100"/>
          <a:sy n="68" d="100"/>
        </p:scale>
        <p:origin x="1000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7B629C-22F7-7744-8DC2-4B124ABFBA57}" type="datetimeFigureOut">
              <a:rPr kumimoji="1" lang="ko-KR" altLang="en-US" smtClean="0"/>
              <a:t>2024. 9. 27.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8C472B-8C4F-EA41-A53F-67C6CA75D6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66460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E8C472B-8C4F-EA41-A53F-67C6CA75D6D5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35018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34168" y="4562812"/>
            <a:ext cx="6124746" cy="1223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076"/>
              </a:lnSpc>
              <a:spcBef>
                <a:spcPct val="0"/>
              </a:spcBef>
            </a:pPr>
            <a:r>
              <a:rPr lang="en-US" sz="7197" b="1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활동</a:t>
            </a:r>
            <a:r>
              <a:rPr lang="en-US" sz="7197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sz="7197" b="1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계획서</a:t>
            </a:r>
            <a:endParaRPr lang="en-US" sz="7197" b="1" dirty="0">
              <a:solidFill>
                <a:srgbClr val="090807"/>
              </a:solidFill>
              <a:latin typeface="+mj-ea"/>
              <a:ea typeface="+mj-ea"/>
              <a:cs typeface="Source Han Sans KR Bold"/>
              <a:sym typeface="Source Han Sans K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096000" y="3695700"/>
            <a:ext cx="5754036" cy="650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 dirty="0" err="1">
                <a:solidFill>
                  <a:srgbClr val="090807"/>
                </a:solidFill>
                <a:latin typeface="+mn-ea"/>
                <a:cs typeface="Raleway"/>
                <a:sym typeface="Raleway"/>
              </a:rPr>
              <a:t>팀명</a:t>
            </a:r>
            <a:r>
              <a:rPr lang="en-US" sz="3999" dirty="0">
                <a:solidFill>
                  <a:srgbClr val="090807"/>
                </a:solidFill>
                <a:latin typeface="+mn-ea"/>
                <a:cs typeface="Raleway"/>
                <a:sym typeface="Raleway"/>
              </a:rPr>
              <a:t>: </a:t>
            </a:r>
            <a:r>
              <a:rPr lang="en-US" sz="3999" dirty="0" err="1">
                <a:solidFill>
                  <a:srgbClr val="090807"/>
                </a:solidFill>
                <a:latin typeface="+mn-ea"/>
                <a:cs typeface="Raleway"/>
                <a:sym typeface="Raleway"/>
              </a:rPr>
              <a:t>오픈소스부흥회</a:t>
            </a:r>
            <a:endParaRPr lang="en-US" sz="3999" dirty="0">
              <a:solidFill>
                <a:srgbClr val="090807"/>
              </a:solidFill>
              <a:latin typeface="+mn-ea"/>
              <a:cs typeface="Raleway"/>
              <a:sym typeface="Raleway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9342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6953981"/>
              </p:ext>
            </p:extLst>
          </p:nvPr>
        </p:nvGraphicFramePr>
        <p:xfrm>
          <a:off x="6989540" y="345385"/>
          <a:ext cx="10763326" cy="9596231"/>
        </p:xfrm>
        <a:graphic>
          <a:graphicData uri="http://schemas.openxmlformats.org/drawingml/2006/table">
            <a:tbl>
              <a:tblPr/>
              <a:tblGrid>
                <a:gridCol w="17876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876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876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8766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1417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99849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9275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월요일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화요일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수요일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목요일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금요일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0962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9:00~10:00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양효인, 정우현(온)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양효인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전체(김동주 제외)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양효인,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0962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10:00~11:00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양효인, 정우현(온)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양효인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프로젝트 모임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서동혁,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0962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11:00~12:00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양효인, 정우현(온)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서동혁, 양효인, 정우현(온)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프로젝트 모임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서동혁,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88399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12:00~13:00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서동혁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양효인</a:t>
                      </a:r>
                      <a:endParaRPr lang="en-US" sz="1100" dirty="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권동균, 서동혁,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88399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13:00~14:00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 b="1" dirty="0" err="1">
                          <a:solidFill>
                            <a:schemeClr val="bg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r>
                        <a:rPr lang="en-US" sz="1299" b="1" dirty="0">
                          <a:solidFill>
                            <a:schemeClr val="bg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sz="1299" b="1" dirty="0" err="1">
                          <a:solidFill>
                            <a:schemeClr val="bg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서동혁</a:t>
                      </a:r>
                      <a:r>
                        <a:rPr lang="en-US" sz="1299" b="1" dirty="0">
                          <a:solidFill>
                            <a:schemeClr val="bg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sz="1299" b="1" dirty="0" err="1">
                          <a:solidFill>
                            <a:schemeClr val="bg1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양효인</a:t>
                      </a:r>
                      <a:endParaRPr lang="en-US" sz="1299" b="1" dirty="0">
                        <a:solidFill>
                          <a:schemeClr val="bg1"/>
                        </a:solidFill>
                        <a:latin typeface="Source Han Sans KR"/>
                        <a:ea typeface="Source Han Sans KR"/>
                        <a:cs typeface="Source Han Sans KR"/>
                        <a:sym typeface="Source Han Sans KR"/>
                      </a:endParaRPr>
                    </a:p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altLang="ko-KR" sz="1299" b="1" dirty="0">
                          <a:solidFill>
                            <a:schemeClr val="bg1"/>
                          </a:solidFill>
                          <a:latin typeface="Source Han Sans KR"/>
                          <a:ea typeface="Source Han Sans KR"/>
                          <a:sym typeface="Source Han Sans KR"/>
                        </a:rPr>
                        <a:t>(</a:t>
                      </a:r>
                      <a:r>
                        <a:rPr lang="ko-KR" altLang="en-US" sz="1299" b="1" dirty="0">
                          <a:solidFill>
                            <a:schemeClr val="bg1"/>
                          </a:solidFill>
                          <a:latin typeface="Source Han Sans KR"/>
                          <a:ea typeface="Source Han Sans KR"/>
                          <a:sym typeface="Source Han Sans KR"/>
                        </a:rPr>
                        <a:t>피드백 진행 시간</a:t>
                      </a:r>
                      <a:r>
                        <a:rPr lang="en-US" altLang="ko-KR" sz="1299" b="1" dirty="0">
                          <a:solidFill>
                            <a:schemeClr val="bg1"/>
                          </a:solidFill>
                          <a:latin typeface="Source Han Sans KR"/>
                          <a:ea typeface="Source Han Sans KR"/>
                          <a:sym typeface="Source Han Sans KR"/>
                        </a:rPr>
                        <a:t>)</a:t>
                      </a:r>
                      <a:endParaRPr lang="en-US" sz="1100" b="1" dirty="0">
                        <a:solidFill>
                          <a:schemeClr val="bg1"/>
                        </a:solidFill>
                      </a:endParaRPr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권동균, 서동혁,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권동균,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88399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14:00~15:00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서동혁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양효인</a:t>
                      </a:r>
                      <a:endParaRPr lang="en-US" sz="1100" dirty="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서동혁,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권동균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88399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15:00~16:00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권동균,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양효인(온)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정우현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양효인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(</a:t>
                      </a: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온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)</a:t>
                      </a:r>
                      <a:endParaRPr lang="en-US" sz="1100" dirty="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29275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16:00~17:00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권동균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　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29275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17:00~18:00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　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정우현(온)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　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910962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18:00~19:00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양효인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전체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(</a:t>
                      </a: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권동균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제외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)</a:t>
                      </a:r>
                      <a:endParaRPr lang="en-US" sz="1100" dirty="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양효인, 정우현(온)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정우현(온)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정우현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910962"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19:00~20:00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양효인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전체(권동균 제외)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E5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김동주, 양효인, 정우현(온)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정우현(온)</a:t>
                      </a:r>
                      <a:endParaRPr lang="en-US" sz="110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819"/>
                        </a:lnSpc>
                        <a:defRPr/>
                      </a:pP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김동주</a:t>
                      </a:r>
                      <a:r>
                        <a:rPr lang="en-US" sz="1299" dirty="0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sz="1299" dirty="0" err="1">
                          <a:solidFill>
                            <a:srgbClr val="000000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정우현</a:t>
                      </a:r>
                      <a:endParaRPr lang="en-US" sz="1100" dirty="0"/>
                    </a:p>
                  </a:txBody>
                  <a:tcPr marL="57150" marR="57150" marT="57150" marB="5715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923832" y="765070"/>
            <a:ext cx="3269307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05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교수님과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피드백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시간</a:t>
            </a:r>
            <a:endParaRPr lang="en-US" sz="2499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49412" y="3166206"/>
            <a:ext cx="6281796" cy="1278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50"/>
              </a:lnSpc>
            </a:pPr>
            <a:r>
              <a:rPr lang="en-US" sz="17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참여 가능한 학생들을 기재했습니다. </a:t>
            </a:r>
          </a:p>
          <a:p>
            <a:pPr algn="ctr">
              <a:lnSpc>
                <a:spcPts val="2550"/>
              </a:lnSpc>
            </a:pPr>
            <a:r>
              <a:rPr lang="en-US" sz="17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이름 옆에 (온)이 붙은 건, 온라인으로만 참여 가능한 학생입니다.</a:t>
            </a:r>
          </a:p>
          <a:p>
            <a:pPr algn="ctr">
              <a:lnSpc>
                <a:spcPts val="2550"/>
              </a:lnSpc>
            </a:pPr>
            <a:endParaRPr lang="en-US" sz="1700" b="1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0" lvl="0" indent="0" algn="ctr">
              <a:lnSpc>
                <a:spcPts val="2550"/>
              </a:lnSpc>
              <a:spcBef>
                <a:spcPct val="0"/>
              </a:spcBef>
            </a:pPr>
            <a:r>
              <a:rPr lang="en-US" sz="1700" b="1" u="sng">
                <a:solidFill>
                  <a:srgbClr val="FF914D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화요일 18시, 수요일 09시에 가장 많은 학생들이 참여할 수 있습니다.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49412" y="6007976"/>
            <a:ext cx="6281796" cy="289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50"/>
              </a:lnSpc>
            </a:pPr>
            <a:r>
              <a:rPr lang="en-US" sz="17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온라인 회의 플랫폼은 구글 미트를 추천합니다.</a:t>
            </a:r>
          </a:p>
          <a:p>
            <a:pPr algn="ctr">
              <a:lnSpc>
                <a:spcPts val="2550"/>
              </a:lnSpc>
            </a:pPr>
            <a:r>
              <a:rPr lang="en-US" sz="17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무료버전을 사용한다면 구글미트의 참여 시간 제한이 </a:t>
            </a:r>
          </a:p>
          <a:p>
            <a:pPr algn="ctr">
              <a:lnSpc>
                <a:spcPts val="2550"/>
              </a:lnSpc>
            </a:pPr>
            <a:r>
              <a:rPr lang="en-US" sz="17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60분으로 가장 길고, 구글 아이디로 빠른 로그인이 가능합니다.</a:t>
            </a:r>
          </a:p>
          <a:p>
            <a:pPr algn="ctr">
              <a:lnSpc>
                <a:spcPts val="2550"/>
              </a:lnSpc>
            </a:pPr>
            <a:endParaRPr lang="en-US" sz="1700" b="1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>
              <a:lnSpc>
                <a:spcPts val="2550"/>
              </a:lnSpc>
            </a:pPr>
            <a:r>
              <a:rPr lang="en-US" sz="17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시간이 정해지면, 팀장인 제가 구글미트 회의실을 열겠습니다</a:t>
            </a:r>
          </a:p>
          <a:p>
            <a:pPr algn="ctr">
              <a:lnSpc>
                <a:spcPts val="2550"/>
              </a:lnSpc>
            </a:pPr>
            <a:endParaRPr lang="en-US" sz="1700" b="1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>
              <a:lnSpc>
                <a:spcPts val="2550"/>
              </a:lnSpc>
            </a:pPr>
            <a:r>
              <a:rPr lang="en-US" sz="17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구글 미트에 대해 잘 모르신다면, </a:t>
            </a:r>
          </a:p>
          <a:p>
            <a:pPr algn="ctr">
              <a:lnSpc>
                <a:spcPts val="2550"/>
              </a:lnSpc>
            </a:pPr>
            <a:r>
              <a:rPr lang="en-US" sz="17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이해에 도움이 될 것으로 보이는 자료가 있어 공유드립니다.</a:t>
            </a:r>
          </a:p>
          <a:p>
            <a:pPr marL="0" lvl="0" indent="0" algn="ctr">
              <a:lnSpc>
                <a:spcPts val="2550"/>
              </a:lnSpc>
              <a:spcBef>
                <a:spcPct val="0"/>
              </a:spcBef>
            </a:pPr>
            <a:r>
              <a:rPr lang="en-US" sz="17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https://www.youtube.com/watch?v=nyCYj2hRrXM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0320" y="776976"/>
            <a:ext cx="3175656" cy="570089"/>
            <a:chOff x="0" y="-47625"/>
            <a:chExt cx="4234209" cy="760119"/>
          </a:xfrm>
        </p:grpSpPr>
        <p:sp>
          <p:nvSpPr>
            <p:cNvPr id="3" name="AutoShape 3"/>
            <p:cNvSpPr/>
            <p:nvPr/>
          </p:nvSpPr>
          <p:spPr>
            <a:xfrm>
              <a:off x="0" y="712494"/>
              <a:ext cx="1245599" cy="0"/>
            </a:xfrm>
            <a:prstGeom prst="line">
              <a:avLst/>
            </a:prstGeom>
            <a:ln w="50800" cap="flat">
              <a:solidFill>
                <a:srgbClr val="090807"/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84681" y="-47625"/>
              <a:ext cx="4149528" cy="5597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  <a:spcBef>
                  <a:spcPct val="0"/>
                </a:spcBef>
              </a:pPr>
              <a:r>
                <a:rPr lang="en-US" sz="2499" b="1" dirty="0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06 </a:t>
              </a:r>
              <a:r>
                <a:rPr lang="en-US" sz="2499" b="1" dirty="0" err="1">
                  <a:solidFill>
                    <a:srgbClr val="090807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기타</a:t>
              </a:r>
              <a:endPara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369859" y="3611337"/>
            <a:ext cx="12166550" cy="41717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7"/>
              </a:lnSpc>
            </a:pPr>
            <a:r>
              <a:rPr lang="ko-KR" altLang="en-US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스터디 상생플러스 인원은 역할 분배에서 보이는 것처럼 </a:t>
            </a:r>
            <a:r>
              <a:rPr lang="en-US" altLang="ko-KR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5</a:t>
            </a:r>
            <a:r>
              <a:rPr lang="ko-KR" altLang="en-US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명이지만</a:t>
            </a:r>
            <a:endParaRPr lang="en-US" altLang="ko-KR" sz="2912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4077"/>
              </a:lnSpc>
            </a:pPr>
            <a:r>
              <a:rPr lang="ko-KR" altLang="en-US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상생 플러스를 진행하는 과정에서 </a:t>
            </a:r>
            <a:r>
              <a:rPr lang="en-US" altLang="ko-KR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Git</a:t>
            </a:r>
            <a:r>
              <a:rPr lang="ko-KR" altLang="en-US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에 대한 배움이 필요한</a:t>
            </a:r>
            <a:endParaRPr lang="en-US" altLang="ko-KR" sz="2912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4077"/>
              </a:lnSpc>
            </a:pPr>
            <a:r>
              <a:rPr lang="ko-KR" altLang="en-US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추가적인 인원 </a:t>
            </a:r>
            <a:r>
              <a:rPr lang="en-US" altLang="ko-KR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</a:t>
            </a:r>
            <a:r>
              <a:rPr lang="ko-KR" altLang="en-US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명을 더 받아 수업을 진행하면서 결과물을 산출할 계획입니다</a:t>
            </a:r>
            <a:r>
              <a:rPr lang="en-US" altLang="ko-KR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  <a:endParaRPr lang="en-US" sz="2912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4077"/>
              </a:lnSpc>
            </a:pPr>
            <a:endParaRPr lang="en-US" sz="2912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4077"/>
              </a:lnSpc>
            </a:pPr>
            <a:r>
              <a:rPr lang="en-US" sz="2912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해당</a:t>
            </a:r>
            <a:r>
              <a:rPr lang="en-US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912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인원의</a:t>
            </a:r>
            <a:r>
              <a:rPr lang="en-US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912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명단은</a:t>
            </a:r>
            <a:r>
              <a:rPr lang="en-US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912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메일에</a:t>
            </a:r>
            <a:r>
              <a:rPr lang="en-US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en-US" sz="2912" dirty="0" err="1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별첨하겠습니다</a:t>
            </a:r>
            <a:r>
              <a:rPr lang="en-US" sz="2912" dirty="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</a:p>
          <a:p>
            <a:pPr algn="ctr">
              <a:lnSpc>
                <a:spcPts val="4077"/>
              </a:lnSpc>
            </a:pPr>
            <a:endParaRPr lang="en-US" sz="2912" dirty="0">
              <a:solidFill>
                <a:srgbClr val="090807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lnSpc>
                <a:spcPts val="4077"/>
              </a:lnSpc>
            </a:pP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‘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후배들이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참고할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수 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있는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Git&amp;GitHub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학습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커리큘럼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문서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제작'은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</a:p>
          <a:p>
            <a:pPr algn="ctr">
              <a:lnSpc>
                <a:spcPts val="4077"/>
              </a:lnSpc>
              <a:spcBef>
                <a:spcPct val="0"/>
              </a:spcBef>
            </a:pP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*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오픈소스부흥회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학생들만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참여할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912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예정입니다</a:t>
            </a:r>
            <a:r>
              <a:rPr lang="en-US" sz="2912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076860" y="3901741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AutoShape 3"/>
          <p:cNvSpPr/>
          <p:nvPr/>
        </p:nvSpPr>
        <p:spPr>
          <a:xfrm>
            <a:off x="10076860" y="4732840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>
            <a:off x="10076860" y="5633721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AutoShape 5"/>
          <p:cNvSpPr/>
          <p:nvPr/>
        </p:nvSpPr>
        <p:spPr>
          <a:xfrm>
            <a:off x="10076860" y="6464820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TextBox 6"/>
          <p:cNvSpPr txBox="1"/>
          <p:nvPr/>
        </p:nvSpPr>
        <p:spPr>
          <a:xfrm>
            <a:off x="3169946" y="4627050"/>
            <a:ext cx="2938136" cy="918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427"/>
              </a:lnSpc>
              <a:spcBef>
                <a:spcPct val="0"/>
              </a:spcBef>
            </a:pPr>
            <a:r>
              <a:rPr lang="en-US" sz="5305" b="1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Contents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3891245" y="3348990"/>
            <a:ext cx="3368055" cy="4989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소개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산출물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주차별 활동 내용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역할 분배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교수님과 피드백 시간</a:t>
            </a:r>
          </a:p>
          <a:p>
            <a:pPr algn="l">
              <a:lnSpc>
                <a:spcPts val="6690"/>
              </a:lnSpc>
            </a:pPr>
            <a:r>
              <a:rPr lang="en-US" sz="3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기타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297167" y="3348990"/>
            <a:ext cx="779693" cy="50324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01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02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03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04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05</a:t>
            </a:r>
          </a:p>
          <a:p>
            <a:pPr algn="l">
              <a:lnSpc>
                <a:spcPts val="6690"/>
              </a:lnSpc>
            </a:pPr>
            <a:r>
              <a:rPr lang="en-US" sz="3000" b="1" dirty="0">
                <a:solidFill>
                  <a:srgbClr val="090807"/>
                </a:solidFill>
                <a:latin typeface="Raleway Bold"/>
                <a:ea typeface="Raleway Bold"/>
                <a:cs typeface="Raleway Bold"/>
                <a:sym typeface="Raleway Bold"/>
              </a:rPr>
              <a:t>06</a:t>
            </a:r>
          </a:p>
        </p:txBody>
      </p:sp>
      <p:sp>
        <p:nvSpPr>
          <p:cNvPr id="9" name="AutoShape 9"/>
          <p:cNvSpPr/>
          <p:nvPr/>
        </p:nvSpPr>
        <p:spPr>
          <a:xfrm>
            <a:off x="10076860" y="7192272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AutoShape 9">
            <a:extLst>
              <a:ext uri="{FF2B5EF4-FFF2-40B4-BE49-F238E27FC236}">
                <a16:creationId xmlns:a16="http://schemas.microsoft.com/office/drawing/2014/main" id="{2E87E4B0-052F-B170-AFD0-609AA8304FF0}"/>
              </a:ext>
            </a:extLst>
          </p:cNvPr>
          <p:cNvSpPr/>
          <p:nvPr/>
        </p:nvSpPr>
        <p:spPr>
          <a:xfrm>
            <a:off x="10076860" y="8039100"/>
            <a:ext cx="3405582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" name="AutoShape 4"/>
          <p:cNvSpPr/>
          <p:nvPr/>
        </p:nvSpPr>
        <p:spPr>
          <a:xfrm>
            <a:off x="860320" y="1347066"/>
            <a:ext cx="9342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5"/>
          <p:cNvSpPr txBox="1"/>
          <p:nvPr/>
        </p:nvSpPr>
        <p:spPr>
          <a:xfrm>
            <a:off x="923832" y="765070"/>
            <a:ext cx="156291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소개 (1)</a:t>
            </a: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40965FDF-1D0D-4874-C265-669FE9B4220A}"/>
              </a:ext>
            </a:extLst>
          </p:cNvPr>
          <p:cNvSpPr txBox="1"/>
          <p:nvPr/>
        </p:nvSpPr>
        <p:spPr>
          <a:xfrm>
            <a:off x="6400800" y="2995952"/>
            <a:ext cx="5070538" cy="4505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3300"/>
              </a:lnSpc>
              <a:spcBef>
                <a:spcPct val="0"/>
              </a:spcBef>
            </a:pPr>
            <a:r>
              <a:rPr lang="en-US" sz="4000" b="1" dirty="0">
                <a:solidFill>
                  <a:schemeClr val="accent5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‘</a:t>
            </a:r>
            <a:r>
              <a:rPr lang="en-US" sz="4000" b="1" dirty="0" err="1">
                <a:solidFill>
                  <a:schemeClr val="accent5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오픈소스부흥회</a:t>
            </a:r>
            <a:r>
              <a:rPr lang="en-US" sz="4000" b="1" dirty="0">
                <a:solidFill>
                  <a:schemeClr val="accent5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'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2C1A29E5-8110-93D4-C08D-9C9DAFCCA445}"/>
              </a:ext>
            </a:extLst>
          </p:cNvPr>
          <p:cNvSpPr txBox="1"/>
          <p:nvPr/>
        </p:nvSpPr>
        <p:spPr>
          <a:xfrm>
            <a:off x="2278820" y="4008128"/>
            <a:ext cx="15080082" cy="17316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ct val="150000"/>
              </a:lnSpc>
              <a:spcBef>
                <a:spcPct val="0"/>
              </a:spcBef>
            </a:pPr>
            <a:r>
              <a:rPr lang="en-US" altLang="ko-KR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‘</a:t>
            </a:r>
            <a:r>
              <a:rPr lang="en-US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Git, </a:t>
            </a:r>
            <a:r>
              <a:rPr lang="en-US" sz="4000" b="1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GitHub를</a:t>
            </a:r>
            <a:r>
              <a:rPr lang="en-US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sz="4000" b="1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공부해서</a:t>
            </a:r>
            <a:r>
              <a:rPr lang="en-US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sz="4000" b="1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오픈소스에</a:t>
            </a:r>
            <a:r>
              <a:rPr lang="en-US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sz="4000" b="1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기여해</a:t>
            </a:r>
            <a:r>
              <a:rPr lang="en-US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sz="4000" b="1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보자</a:t>
            </a:r>
            <a:r>
              <a:rPr lang="en-US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!</a:t>
            </a:r>
            <a:r>
              <a:rPr lang="en-US" altLang="ko-KR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’</a:t>
            </a:r>
            <a:r>
              <a:rPr lang="ko-KR" altLang="en-US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는</a:t>
            </a:r>
            <a:endParaRPr lang="en-US" altLang="ko-KR" sz="4000" b="1" dirty="0">
              <a:solidFill>
                <a:srgbClr val="090807"/>
              </a:solidFill>
              <a:latin typeface="+mj-ea"/>
              <a:ea typeface="+mj-ea"/>
              <a:cs typeface="Source Han Sans KR Bold"/>
              <a:sym typeface="Source Han Sans KR Bold"/>
            </a:endParaRPr>
          </a:p>
          <a:p>
            <a:pPr marL="0" lvl="0" indent="0" algn="ctr">
              <a:lnSpc>
                <a:spcPct val="150000"/>
              </a:lnSpc>
              <a:spcBef>
                <a:spcPct val="0"/>
              </a:spcBef>
            </a:pPr>
            <a:r>
              <a:rPr lang="ko-KR" altLang="en-US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취지로 모인</a:t>
            </a:r>
            <a:r>
              <a:rPr lang="en-US" altLang="ko-KR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ko-KR" altLang="en-US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스터디 상생플러스 팀입니다</a:t>
            </a:r>
            <a:r>
              <a:rPr lang="en-US" altLang="ko-KR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.</a:t>
            </a:r>
            <a:endParaRPr lang="en-US" sz="4000" b="1" dirty="0">
              <a:solidFill>
                <a:srgbClr val="090807"/>
              </a:solidFill>
              <a:latin typeface="+mj-ea"/>
              <a:ea typeface="+mj-ea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9342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23832" y="765070"/>
            <a:ext cx="1562919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소개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(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</p:txBody>
      </p:sp>
      <p:sp>
        <p:nvSpPr>
          <p:cNvPr id="13" name="AutoShape 2">
            <a:extLst>
              <a:ext uri="{FF2B5EF4-FFF2-40B4-BE49-F238E27FC236}">
                <a16:creationId xmlns:a16="http://schemas.microsoft.com/office/drawing/2014/main" id="{6DC5E89A-43D3-3329-E680-3CC354C378B2}"/>
              </a:ext>
            </a:extLst>
          </p:cNvPr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BBEB1A-9EE0-11A4-F81A-DD3957A0E671}"/>
              </a:ext>
            </a:extLst>
          </p:cNvPr>
          <p:cNvSpPr txBox="1"/>
          <p:nvPr/>
        </p:nvSpPr>
        <p:spPr>
          <a:xfrm>
            <a:off x="6286500" y="1638300"/>
            <a:ext cx="5715000" cy="8967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>
              <a:lnSpc>
                <a:spcPct val="150000"/>
              </a:lnSpc>
              <a:spcBef>
                <a:spcPct val="0"/>
              </a:spcBef>
            </a:pPr>
            <a:r>
              <a:rPr lang="ko-KR" altLang="en-US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스터디 상생플러스란</a:t>
            </a:r>
            <a:r>
              <a:rPr lang="en-US" altLang="ko-KR" sz="40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7E25D8-19A8-1797-9F50-FBDDBFDD0EF5}"/>
              </a:ext>
            </a:extLst>
          </p:cNvPr>
          <p:cNvSpPr txBox="1"/>
          <p:nvPr/>
        </p:nvSpPr>
        <p:spPr>
          <a:xfrm>
            <a:off x="4114800" y="3414443"/>
            <a:ext cx="9599386" cy="11721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>
              <a:lnSpc>
                <a:spcPct val="150000"/>
              </a:lnSpc>
              <a:spcBef>
                <a:spcPct val="0"/>
              </a:spcBef>
            </a:pPr>
            <a:r>
              <a:rPr lang="ko-KR" altLang="en-US" sz="25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관심사가 비슷한 학우들과 함께 프로젝트 수행으로</a:t>
            </a:r>
            <a:endParaRPr lang="en-US" altLang="ko-KR" sz="2500" b="1" dirty="0">
              <a:solidFill>
                <a:srgbClr val="090807"/>
              </a:solidFill>
              <a:latin typeface="+mj-ea"/>
              <a:ea typeface="+mj-ea"/>
              <a:cs typeface="Source Han Sans KR Bold"/>
              <a:sym typeface="Source Han Sans KR Bold"/>
            </a:endParaRPr>
          </a:p>
          <a:p>
            <a:pPr marL="0" lvl="0" indent="0" algn="ctr">
              <a:lnSpc>
                <a:spcPct val="150000"/>
              </a:lnSpc>
              <a:spcBef>
                <a:spcPct val="0"/>
              </a:spcBef>
            </a:pPr>
            <a:r>
              <a:rPr lang="ko-KR" altLang="en-US" sz="25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창의적인 아이디어를 공유하는 상명대학교의 </a:t>
            </a:r>
            <a:r>
              <a:rPr lang="ko-KR" altLang="en-US" sz="2500" b="1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비교과</a:t>
            </a:r>
            <a:r>
              <a:rPr lang="ko-KR" altLang="en-US" sz="25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프로그램</a:t>
            </a:r>
            <a:r>
              <a:rPr lang="en-US" altLang="ko-KR" sz="18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.</a:t>
            </a:r>
            <a:endParaRPr lang="ko-KR" alt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A2F1A64-FBC4-8E7E-A141-2F969C030BB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0" t="30000" r="13335" b="55185"/>
          <a:stretch/>
        </p:blipFill>
        <p:spPr bwMode="auto">
          <a:xfrm>
            <a:off x="2486751" y="5113701"/>
            <a:ext cx="13887442" cy="3428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9342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923832" y="765070"/>
            <a:ext cx="1562919" cy="419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01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소개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(</a:t>
            </a:r>
            <a:r>
              <a:rPr lang="en-US" altLang="ko-KR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3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19200" y="2324100"/>
            <a:ext cx="15849600" cy="5432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ct val="200000"/>
              </a:lnSpc>
              <a:spcBef>
                <a:spcPct val="0"/>
              </a:spcBef>
            </a:pPr>
            <a:r>
              <a:rPr lang="en-US" sz="24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‘</a:t>
            </a:r>
            <a:r>
              <a:rPr lang="en-US" sz="2400" b="1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오픈소스부흥회</a:t>
            </a:r>
            <a:r>
              <a:rPr lang="en-US" sz="24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’ </a:t>
            </a:r>
            <a:r>
              <a:rPr lang="en-US" sz="2400" b="1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취지</a:t>
            </a:r>
            <a:r>
              <a:rPr lang="en-US" altLang="ko-KR" sz="24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:</a:t>
            </a:r>
          </a:p>
          <a:p>
            <a:pPr>
              <a:lnSpc>
                <a:spcPct val="200000"/>
              </a:lnSpc>
            </a:pP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	Git, </a:t>
            </a:r>
            <a:r>
              <a:rPr lang="en-US" altLang="ko-KR" sz="2200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GitHub는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협업할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때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자주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쓰는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서비스이지만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,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이것을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알려주는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커리큘럼이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없어서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혼자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공부해야만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u="sng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합니다</a:t>
            </a:r>
            <a:r>
              <a:rPr lang="en-US" altLang="ko-KR" sz="2200" u="sng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	</a:t>
            </a:r>
            <a:r>
              <a:rPr lang="en-US" altLang="ko-KR" sz="2200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이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때문에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직접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커리큘럼을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문서화해서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다른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ko-KR" altLang="en-US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사람들도 학습할 수 있는 </a:t>
            </a:r>
            <a:r>
              <a:rPr lang="en-US" altLang="ko-KR" sz="2200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Git,GitHub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학습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커리큘럼을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200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제작합니다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.</a:t>
            </a:r>
          </a:p>
          <a:p>
            <a:pPr>
              <a:lnSpc>
                <a:spcPct val="200000"/>
              </a:lnSpc>
            </a:pPr>
            <a:endParaRPr lang="en-US" altLang="ko-KR" sz="2200" dirty="0">
              <a:solidFill>
                <a:srgbClr val="090807"/>
              </a:solidFill>
              <a:latin typeface="+mj-ea"/>
              <a:ea typeface="+mj-ea"/>
              <a:cs typeface="Source Han Sans KR Bold"/>
              <a:sym typeface="Source Han Sans KR Bold"/>
            </a:endParaRPr>
          </a:p>
          <a:p>
            <a:pPr marL="0" lv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24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‘</a:t>
            </a:r>
            <a:r>
              <a:rPr lang="en-US" altLang="ko-KR" sz="2400" b="1" dirty="0" err="1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오픈소스부흥회</a:t>
            </a:r>
            <a:r>
              <a:rPr lang="en-US" altLang="ko-KR" sz="24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’ </a:t>
            </a:r>
            <a:r>
              <a:rPr lang="ko-KR" altLang="en-US" sz="24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진행 방식</a:t>
            </a:r>
            <a:r>
              <a:rPr lang="en-US" altLang="ko-KR" sz="2400" b="1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:</a:t>
            </a:r>
          </a:p>
          <a:p>
            <a:pPr marL="0" lv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	</a:t>
            </a:r>
            <a:r>
              <a:rPr lang="ko-KR" altLang="en-US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교육자 역할의 학생이 매주 교육을 진행합니다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.</a:t>
            </a:r>
            <a:r>
              <a:rPr lang="ko-KR" altLang="en-US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이때 사용한 교육자료를 다른 사람들이 활용할 수 있도록 자료를 더 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	</a:t>
            </a:r>
            <a:r>
              <a:rPr lang="ko-KR" altLang="en-US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보완합니다</a:t>
            </a: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.</a:t>
            </a:r>
            <a:r>
              <a:rPr lang="ko-KR" altLang="en-US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endParaRPr lang="en-US" altLang="ko-KR" sz="2200" dirty="0">
              <a:solidFill>
                <a:srgbClr val="090807"/>
              </a:solidFill>
              <a:latin typeface="+mj-ea"/>
              <a:ea typeface="+mj-ea"/>
              <a:cs typeface="Source Han Sans KR Bold"/>
              <a:sym typeface="Source Han Sans KR Bold"/>
            </a:endParaRPr>
          </a:p>
          <a:p>
            <a:pPr marL="0" lvl="0" indent="0">
              <a:lnSpc>
                <a:spcPct val="200000"/>
              </a:lnSpc>
              <a:spcBef>
                <a:spcPct val="0"/>
              </a:spcBef>
            </a:pPr>
            <a:r>
              <a:rPr lang="en-US" altLang="ko-KR" sz="2200" dirty="0">
                <a:solidFill>
                  <a:srgbClr val="090807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	</a:t>
            </a:r>
            <a:r>
              <a:rPr lang="ko-KR" altLang="en-US" sz="2200" dirty="0">
                <a:latin typeface="+mj-ea"/>
                <a:ea typeface="+mj-ea"/>
                <a:cs typeface="Source Han Sans KR Bold"/>
                <a:sym typeface="Source Han Sans KR Bold"/>
              </a:rPr>
              <a:t>자료를 사용할 </a:t>
            </a:r>
            <a:r>
              <a:rPr lang="ko-KR" altLang="en-US" sz="2200" dirty="0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교육참여자들의 배경지식에 대한 가정</a:t>
            </a:r>
            <a:r>
              <a:rPr lang="en-US" altLang="ko-KR" sz="2200" dirty="0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: Git</a:t>
            </a:r>
            <a:r>
              <a:rPr lang="ko-KR" altLang="en-US" sz="2200" dirty="0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의 원리는 잘 모르지만</a:t>
            </a:r>
            <a:r>
              <a:rPr lang="en-US" altLang="ko-KR" sz="2200" dirty="0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,</a:t>
            </a:r>
            <a:r>
              <a:rPr lang="ko-KR" altLang="en-US" sz="2200" dirty="0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서비스는 이용해 본 사람</a:t>
            </a:r>
            <a:endParaRPr lang="en-US" altLang="ko-KR" sz="2200" dirty="0">
              <a:solidFill>
                <a:srgbClr val="FF0000"/>
              </a:solidFill>
              <a:latin typeface="+mj-ea"/>
              <a:ea typeface="+mj-ea"/>
              <a:cs typeface="Source Han Sans KR Bold"/>
              <a:sym typeface="Source Han Sans KR Bold"/>
            </a:endParaRPr>
          </a:p>
        </p:txBody>
      </p:sp>
      <p:sp>
        <p:nvSpPr>
          <p:cNvPr id="13" name="AutoShape 2">
            <a:extLst>
              <a:ext uri="{FF2B5EF4-FFF2-40B4-BE49-F238E27FC236}">
                <a16:creationId xmlns:a16="http://schemas.microsoft.com/office/drawing/2014/main" id="{6DC5E89A-43D3-3329-E680-3CC354C378B2}"/>
              </a:ext>
            </a:extLst>
          </p:cNvPr>
          <p:cNvSpPr/>
          <p:nvPr/>
        </p:nvSpPr>
        <p:spPr>
          <a:xfrm>
            <a:off x="3121212" y="9117013"/>
            <a:ext cx="15166788" cy="0"/>
          </a:xfrm>
          <a:prstGeom prst="line">
            <a:avLst/>
          </a:prstGeom>
          <a:ln w="9525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6451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460477-FD39-B717-22AE-AEAF798F6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6A1C7E7C-E9D1-21B4-BF52-88561011B9CC}"/>
              </a:ext>
            </a:extLst>
          </p:cNvPr>
          <p:cNvSpPr/>
          <p:nvPr/>
        </p:nvSpPr>
        <p:spPr>
          <a:xfrm>
            <a:off x="860320" y="1347066"/>
            <a:ext cx="9342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6B8202EF-47F7-C4E6-8EA2-F84460334D0A}"/>
              </a:ext>
            </a:extLst>
          </p:cNvPr>
          <p:cNvSpPr txBox="1"/>
          <p:nvPr/>
        </p:nvSpPr>
        <p:spPr>
          <a:xfrm>
            <a:off x="923832" y="765070"/>
            <a:ext cx="133908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02 산출물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96D755-16F1-841A-5BD8-73D46208F618}"/>
              </a:ext>
            </a:extLst>
          </p:cNvPr>
          <p:cNvSpPr txBox="1"/>
          <p:nvPr/>
        </p:nvSpPr>
        <p:spPr>
          <a:xfrm>
            <a:off x="2302010" y="1887951"/>
            <a:ext cx="13683980" cy="58968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chemeClr val="accent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스터디 상생플러스에서 </a:t>
            </a:r>
            <a:r>
              <a:rPr lang="en-US" altLang="ko-KR" sz="2400" b="1" dirty="0" err="1">
                <a:solidFill>
                  <a:schemeClr val="accent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요구</a:t>
            </a:r>
            <a:r>
              <a:rPr lang="ko-KR" altLang="en-US" sz="2400" b="1" dirty="0">
                <a:solidFill>
                  <a:schemeClr val="accent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하는</a:t>
            </a:r>
            <a:r>
              <a:rPr lang="en-US" altLang="ko-KR" sz="2400" b="1" dirty="0">
                <a:solidFill>
                  <a:schemeClr val="accent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00" b="1" dirty="0" err="1">
                <a:solidFill>
                  <a:schemeClr val="accent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산출물</a:t>
            </a:r>
            <a:endParaRPr lang="en-US" altLang="ko-KR" sz="2400" b="1" dirty="0">
              <a:solidFill>
                <a:schemeClr val="accent1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800100" lvl="1" indent="-34290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매주 제출해야 하는 산출물 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:</a:t>
            </a: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solidFill>
                  <a:schemeClr val="accent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활동보고서</a:t>
            </a:r>
            <a:endParaRPr lang="en-US" altLang="ko-KR" sz="2400" b="1" dirty="0">
              <a:solidFill>
                <a:schemeClr val="accent1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257300" lvl="2" indent="-34290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참여 인원을 정리하고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활동 내용을 상세히 작성한다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  <a:p>
            <a:pPr lvl="2">
              <a:lnSpc>
                <a:spcPct val="200000"/>
              </a:lnSpc>
              <a:spcBef>
                <a:spcPct val="0"/>
              </a:spcBef>
            </a:pPr>
            <a:endParaRPr lang="en-US" altLang="ko-KR" sz="2400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800100" lvl="1" indent="-34290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최종 산출물 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:</a:t>
            </a: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 err="1">
                <a:solidFill>
                  <a:schemeClr val="accent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성과요약본</a:t>
            </a:r>
            <a:r>
              <a:rPr lang="en-US" altLang="ko-KR" sz="2400" b="1" dirty="0">
                <a:solidFill>
                  <a:schemeClr val="accent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  <a:r>
              <a:rPr lang="ko-KR" altLang="en-US" sz="2400" b="1" dirty="0">
                <a:solidFill>
                  <a:schemeClr val="accent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결과보고서</a:t>
            </a:r>
            <a:r>
              <a:rPr lang="en-US" altLang="ko-KR" sz="2400" b="1" dirty="0">
                <a:solidFill>
                  <a:schemeClr val="accent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  <a:r>
              <a:rPr lang="ko-KR" altLang="en-US" sz="2400" b="1" dirty="0">
                <a:solidFill>
                  <a:schemeClr val="accent1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지도교수 평가서</a:t>
            </a:r>
            <a:endParaRPr lang="en-US" altLang="ko-KR" sz="2400" b="1" dirty="0">
              <a:solidFill>
                <a:schemeClr val="accent1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marL="1257300" lvl="2" indent="-34290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성과요약본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:</a:t>
            </a: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결과보고서를 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</a:t>
            </a: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쪽에 압축하고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상명대 핵심역량과의 관계성을 제시하며 정리한다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  <a:p>
            <a:pPr marL="1257300" lvl="2" indent="-34290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결과보고서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:</a:t>
            </a: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보고서 형식 또는 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ppt</a:t>
            </a: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형식으로 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15</a:t>
            </a: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페이지 이내 기획 및 제안서 작성한다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  <a:p>
            <a:pPr marL="1257300" lvl="2" indent="-342900">
              <a:lnSpc>
                <a:spcPct val="20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지도교수 평가서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:</a:t>
            </a:r>
            <a:r>
              <a:rPr lang="ko-KR" altLang="en-US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프로젝트 결과물을 기반으로 지도교수님께 평가 혹은 자문을 받아 정리한다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.</a:t>
            </a: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95663B0D-3BA0-4C62-B41B-61F0D10FE97B}"/>
              </a:ext>
            </a:extLst>
          </p:cNvPr>
          <p:cNvSpPr txBox="1"/>
          <p:nvPr/>
        </p:nvSpPr>
        <p:spPr>
          <a:xfrm>
            <a:off x="3200400" y="3976272"/>
            <a:ext cx="13792200" cy="6211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ct val="200000"/>
              </a:lnSpc>
              <a:spcBef>
                <a:spcPct val="0"/>
              </a:spcBef>
            </a:pPr>
            <a:r>
              <a:rPr lang="ko-KR" altLang="en-US" sz="2400" b="1" dirty="0" err="1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오픈소스부흥회의</a:t>
            </a:r>
            <a:r>
              <a:rPr lang="ko-KR" altLang="en-US" sz="2400" b="1" dirty="0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매주 산출물 </a:t>
            </a:r>
            <a:r>
              <a:rPr lang="en-US" altLang="ko-KR" sz="2400" b="1" dirty="0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:</a:t>
            </a:r>
            <a:r>
              <a:rPr lang="ko-KR" altLang="en-US" sz="2400" b="1" dirty="0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latin typeface="+mj-ea"/>
                <a:ea typeface="+mj-ea"/>
                <a:cs typeface="Source Han Sans KR Bold"/>
                <a:sym typeface="Source Han Sans KR Bold"/>
              </a:rPr>
              <a:t>활동보고서 </a:t>
            </a:r>
            <a:r>
              <a:rPr lang="en-US" altLang="ko-KR" sz="2400" b="1" dirty="0">
                <a:latin typeface="+mj-ea"/>
                <a:ea typeface="+mj-ea"/>
                <a:cs typeface="Source Han Sans KR Bold"/>
                <a:sym typeface="Source Han Sans KR Bold"/>
              </a:rPr>
              <a:t>+</a:t>
            </a:r>
            <a:r>
              <a:rPr lang="ko-KR" altLang="en-US" sz="2400" b="1" dirty="0">
                <a:latin typeface="+mj-ea"/>
                <a:ea typeface="+mj-ea"/>
                <a:cs typeface="Source Han Sans KR Bold"/>
                <a:sym typeface="Source Han Sans KR Bold"/>
              </a:rPr>
              <a:t> 발표용 </a:t>
            </a:r>
            <a:r>
              <a:rPr lang="en-US" altLang="ko-KR" sz="2400" b="1" dirty="0">
                <a:latin typeface="+mj-ea"/>
                <a:ea typeface="+mj-ea"/>
                <a:cs typeface="Source Han Sans KR Bold"/>
                <a:sym typeface="Source Han Sans KR Bold"/>
              </a:rPr>
              <a:t>ppt</a:t>
            </a:r>
            <a:r>
              <a:rPr lang="ko-KR" altLang="en-US" sz="2400" b="1" dirty="0">
                <a:latin typeface="+mj-ea"/>
                <a:ea typeface="+mj-ea"/>
                <a:cs typeface="Source Han Sans KR Bold"/>
                <a:sym typeface="Source Han Sans KR Bold"/>
              </a:rPr>
              <a:t> 자료 </a:t>
            </a:r>
            <a:r>
              <a:rPr lang="en-US" altLang="ko-KR" sz="2400" b="1" dirty="0">
                <a:latin typeface="+mj-ea"/>
                <a:ea typeface="+mj-ea"/>
                <a:cs typeface="Source Han Sans KR Bold"/>
                <a:sym typeface="Source Han Sans KR Bold"/>
              </a:rPr>
              <a:t>+</a:t>
            </a:r>
            <a:r>
              <a:rPr lang="ko-KR" altLang="en-US" sz="2400" b="1" dirty="0"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en-US" altLang="ko-KR" sz="2400" b="1" dirty="0">
                <a:latin typeface="+mj-ea"/>
                <a:ea typeface="+mj-ea"/>
                <a:cs typeface="Source Han Sans KR Bold"/>
                <a:sym typeface="Source Han Sans KR Bold"/>
              </a:rPr>
              <a:t>ppt</a:t>
            </a:r>
            <a:r>
              <a:rPr lang="ko-KR" altLang="en-US" sz="2400" b="1" dirty="0" err="1">
                <a:latin typeface="+mj-ea"/>
                <a:ea typeface="+mj-ea"/>
                <a:cs typeface="Source Han Sans KR Bold"/>
                <a:sym typeface="Source Han Sans KR Bold"/>
              </a:rPr>
              <a:t>를</a:t>
            </a:r>
            <a:r>
              <a:rPr lang="ko-KR" altLang="en-US" sz="2400" b="1" dirty="0">
                <a:latin typeface="+mj-ea"/>
                <a:ea typeface="+mj-ea"/>
                <a:cs typeface="Source Han Sans KR Bold"/>
                <a:sym typeface="Source Han Sans KR Bold"/>
              </a:rPr>
              <a:t> 설명하는 부가자료</a:t>
            </a:r>
            <a:endParaRPr lang="en-US" altLang="ko-KR" sz="2400" b="1" dirty="0">
              <a:latin typeface="+mj-ea"/>
              <a:ea typeface="+mj-ea"/>
              <a:cs typeface="Source Han Sans KR Bold"/>
              <a:sym typeface="Source Han Sans KR Bold"/>
            </a:endParaRPr>
          </a:p>
        </p:txBody>
      </p:sp>
      <p:sp>
        <p:nvSpPr>
          <p:cNvPr id="12" name="오른쪽 화살표[R] 11">
            <a:extLst>
              <a:ext uri="{FF2B5EF4-FFF2-40B4-BE49-F238E27FC236}">
                <a16:creationId xmlns:a16="http://schemas.microsoft.com/office/drawing/2014/main" id="{C90DEB6D-5F95-5778-6319-8A1C30BE661B}"/>
              </a:ext>
            </a:extLst>
          </p:cNvPr>
          <p:cNvSpPr/>
          <p:nvPr/>
        </p:nvSpPr>
        <p:spPr>
          <a:xfrm>
            <a:off x="2648730" y="7904309"/>
            <a:ext cx="551670" cy="36933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오른쪽 화살표[R] 11">
            <a:extLst>
              <a:ext uri="{FF2B5EF4-FFF2-40B4-BE49-F238E27FC236}">
                <a16:creationId xmlns:a16="http://schemas.microsoft.com/office/drawing/2014/main" id="{7B61B2E7-7DF7-F078-B7F6-79850C6637A5}"/>
              </a:ext>
            </a:extLst>
          </p:cNvPr>
          <p:cNvSpPr/>
          <p:nvPr/>
        </p:nvSpPr>
        <p:spPr>
          <a:xfrm>
            <a:off x="2469754" y="4229100"/>
            <a:ext cx="551670" cy="36933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AEAEC648-9E3A-27C6-AD89-A603D1FDC0C4}"/>
              </a:ext>
            </a:extLst>
          </p:cNvPr>
          <p:cNvSpPr txBox="1"/>
          <p:nvPr/>
        </p:nvSpPr>
        <p:spPr>
          <a:xfrm>
            <a:off x="3429000" y="7658100"/>
            <a:ext cx="13792200" cy="13597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ko-KR" altLang="en-US" sz="2400" b="1" dirty="0" err="1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오픈소스부흥회의</a:t>
            </a:r>
            <a:r>
              <a:rPr lang="ko-KR" altLang="en-US" sz="2400" b="1" dirty="0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 최종 산출물 </a:t>
            </a:r>
            <a:r>
              <a:rPr lang="en-US" altLang="ko-KR" sz="2400" b="1" dirty="0">
                <a:solidFill>
                  <a:srgbClr val="FF0000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: 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‘</a:t>
            </a:r>
            <a:r>
              <a:rPr lang="en-US" altLang="ko-KR" sz="2400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후배들이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00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참고할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수 </a:t>
            </a:r>
            <a:r>
              <a:rPr lang="en-US" altLang="ko-KR" sz="2400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있는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00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Git&amp;GitHub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00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학습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00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커리큘럼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00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문서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400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제작</a:t>
            </a:r>
            <a:r>
              <a:rPr lang="en-US" altLang="ko-KR" sz="2400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’</a:t>
            </a:r>
            <a:endParaRPr lang="ko-KR" altLang="en-US" sz="2400" dirty="0"/>
          </a:p>
          <a:p>
            <a:pPr marL="0" lvl="0" indent="0">
              <a:lnSpc>
                <a:spcPct val="200000"/>
              </a:lnSpc>
              <a:spcBef>
                <a:spcPct val="0"/>
              </a:spcBef>
            </a:pPr>
            <a:endParaRPr lang="en-US" altLang="ko-KR" sz="2400" b="1" dirty="0">
              <a:solidFill>
                <a:srgbClr val="FF0000"/>
              </a:solidFill>
              <a:latin typeface="+mj-ea"/>
              <a:ea typeface="+mj-ea"/>
              <a:cs typeface="Source Han Sans KR Bold"/>
              <a:sym typeface="Source Han Sans KR Bold"/>
            </a:endParaRPr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32A43A61-A7C6-4C93-990D-CF3BB7405F6C}"/>
              </a:ext>
            </a:extLst>
          </p:cNvPr>
          <p:cNvSpPr txBox="1"/>
          <p:nvPr/>
        </p:nvSpPr>
        <p:spPr>
          <a:xfrm>
            <a:off x="8915400" y="8952588"/>
            <a:ext cx="8991600" cy="10198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r">
              <a:lnSpc>
                <a:spcPct val="200000"/>
              </a:lnSpc>
              <a:spcBef>
                <a:spcPct val="0"/>
              </a:spcBef>
            </a:pPr>
            <a:r>
              <a:rPr lang="ko-KR" altLang="en-US" b="1" dirty="0" err="1">
                <a:latin typeface="+mj-ea"/>
                <a:ea typeface="+mj-ea"/>
                <a:cs typeface="Source Han Sans KR Bold"/>
                <a:sym typeface="Source Han Sans KR Bold"/>
              </a:rPr>
              <a:t>오픈소스부흥회의</a:t>
            </a:r>
            <a:r>
              <a:rPr lang="ko-KR" altLang="en-US" b="1" dirty="0">
                <a:latin typeface="+mj-ea"/>
                <a:ea typeface="+mj-ea"/>
                <a:cs typeface="Source Han Sans KR Bold"/>
                <a:sym typeface="Source Han Sans KR Bold"/>
              </a:rPr>
              <a:t> </a:t>
            </a:r>
            <a:r>
              <a:rPr lang="ko-KR" altLang="en-US" b="1" dirty="0">
                <a:solidFill>
                  <a:schemeClr val="accent6"/>
                </a:solidFill>
                <a:latin typeface="+mj-ea"/>
                <a:ea typeface="+mj-ea"/>
                <a:cs typeface="Source Han Sans KR Bold"/>
                <a:sym typeface="Source Han Sans KR Bold"/>
              </a:rPr>
              <a:t>최종 산출물은 깃에 저장</a:t>
            </a:r>
            <a:r>
              <a:rPr lang="ko-KR" altLang="en-US" b="1" dirty="0">
                <a:latin typeface="+mj-ea"/>
                <a:ea typeface="+mj-ea"/>
                <a:cs typeface="Source Han Sans KR Bold"/>
                <a:sym typeface="Source Han Sans KR Bold"/>
              </a:rPr>
              <a:t>합니다</a:t>
            </a:r>
            <a:r>
              <a:rPr lang="en-US" altLang="ko-KR" b="1" dirty="0">
                <a:latin typeface="+mj-ea"/>
                <a:ea typeface="+mj-ea"/>
                <a:cs typeface="Source Han Sans KR Bold"/>
                <a:sym typeface="Source Han Sans KR Bold"/>
              </a:rPr>
              <a:t>.</a:t>
            </a:r>
          </a:p>
          <a:p>
            <a:pPr marL="0" lvl="0" indent="0" algn="r">
              <a:lnSpc>
                <a:spcPct val="200000"/>
              </a:lnSpc>
              <a:spcBef>
                <a:spcPct val="0"/>
              </a:spcBef>
            </a:pPr>
            <a:r>
              <a:rPr lang="ko-KR" altLang="en-US" b="1" dirty="0">
                <a:latin typeface="+mj-ea"/>
                <a:ea typeface="+mj-ea"/>
                <a:cs typeface="Source Han Sans KR Bold"/>
                <a:sym typeface="Source Han Sans KR Bold"/>
              </a:rPr>
              <a:t>저장한 </a:t>
            </a:r>
            <a:r>
              <a:rPr lang="ko-KR" altLang="en-US" b="1" dirty="0" err="1">
                <a:latin typeface="+mj-ea"/>
                <a:ea typeface="+mj-ea"/>
                <a:cs typeface="Source Han Sans KR Bold"/>
                <a:sym typeface="Source Han Sans KR Bold"/>
              </a:rPr>
              <a:t>레포지토리의</a:t>
            </a:r>
            <a:r>
              <a:rPr lang="ko-KR" altLang="en-US" b="1" dirty="0">
                <a:latin typeface="+mj-ea"/>
                <a:ea typeface="+mj-ea"/>
                <a:cs typeface="Source Han Sans KR Bold"/>
                <a:sym typeface="Source Han Sans KR Bold"/>
              </a:rPr>
              <a:t> 주소는 </a:t>
            </a:r>
            <a:r>
              <a:rPr lang="en-US" altLang="ko-KR" b="1" dirty="0">
                <a:latin typeface="+mj-ea"/>
                <a:ea typeface="+mj-ea"/>
                <a:cs typeface="Source Han Sans KR Bold"/>
                <a:sym typeface="Source Han Sans KR Bold"/>
              </a:rPr>
              <a:t>2</a:t>
            </a:r>
            <a:r>
              <a:rPr lang="ko-KR" altLang="en-US" b="1" dirty="0" err="1">
                <a:latin typeface="+mj-ea"/>
                <a:ea typeface="+mj-ea"/>
                <a:cs typeface="Source Han Sans KR Bold"/>
                <a:sym typeface="Source Han Sans KR Bold"/>
              </a:rPr>
              <a:t>회차</a:t>
            </a:r>
            <a:r>
              <a:rPr lang="ko-KR" altLang="en-US" b="1" dirty="0">
                <a:latin typeface="+mj-ea"/>
                <a:ea typeface="+mj-ea"/>
                <a:cs typeface="Source Han Sans KR Bold"/>
                <a:sym typeface="Source Han Sans KR Bold"/>
              </a:rPr>
              <a:t> 교육자료를 보내는 메일에 별첨하겠습니다</a:t>
            </a:r>
            <a:r>
              <a:rPr lang="en-US" altLang="ko-KR" b="1" dirty="0">
                <a:latin typeface="+mj-ea"/>
                <a:ea typeface="+mj-ea"/>
                <a:cs typeface="Source Han Sans KR Bold"/>
                <a:sym typeface="Source Han Sans KR 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85965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9342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5187769"/>
              </p:ext>
            </p:extLst>
          </p:nvPr>
        </p:nvGraphicFramePr>
        <p:xfrm>
          <a:off x="2804766" y="1849119"/>
          <a:ext cx="13177862" cy="7055487"/>
        </p:xfrm>
        <a:graphic>
          <a:graphicData uri="http://schemas.openxmlformats.org/drawingml/2006/table">
            <a:tbl>
              <a:tblPr/>
              <a:tblGrid>
                <a:gridCol w="17844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13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719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59697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FEFBEE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주차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454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908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 err="1">
                          <a:solidFill>
                            <a:srgbClr val="FEFBEE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날짜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454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908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 err="1">
                          <a:solidFill>
                            <a:srgbClr val="FEFBEE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설명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454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908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9361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1주차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>
                          <a:solidFill>
                            <a:srgbClr val="FF3131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9/2</a:t>
                      </a:r>
                      <a:r>
                        <a:rPr lang="en-US" altLang="ko-KR" sz="2000" b="0" dirty="0">
                          <a:solidFill>
                            <a:srgbClr val="FF3131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2</a:t>
                      </a:r>
                      <a:r>
                        <a:rPr lang="en-US" sz="2000" b="0" dirty="0">
                          <a:solidFill>
                            <a:srgbClr val="FF3131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(</a:t>
                      </a:r>
                      <a:r>
                        <a:rPr lang="ko-KR" altLang="en-US" sz="2000" b="0" dirty="0">
                          <a:solidFill>
                            <a:srgbClr val="FF3131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일</a:t>
                      </a:r>
                      <a:r>
                        <a:rPr lang="en-US" sz="2000" b="0" dirty="0">
                          <a:solidFill>
                            <a:srgbClr val="FF3131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)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ko-KR" alt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역할 분담</a:t>
                      </a:r>
                      <a:r>
                        <a:rPr lang="en-US" altLang="ko-KR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,</a:t>
                      </a:r>
                      <a:r>
                        <a:rPr lang="ko-KR" alt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일정 결정</a:t>
                      </a:r>
                      <a:endParaRPr lang="en-US" sz="2000" b="0" dirty="0">
                        <a:solidFill>
                          <a:srgbClr val="090807"/>
                        </a:solidFill>
                        <a:latin typeface="+mj-ea"/>
                        <a:ea typeface="+mj-ea"/>
                        <a:cs typeface="Source Han Sans KR"/>
                        <a:sym typeface="Source Han Sans KR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69361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2주차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9/25 (수)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Git </a:t>
                      </a:r>
                      <a:r>
                        <a:rPr lang="ko-KR" altLang="en-US" sz="2000" dirty="0"/>
                        <a:t>기초</a:t>
                      </a:r>
                      <a:r>
                        <a:rPr lang="en-US" altLang="ko-KR" sz="2000" dirty="0"/>
                        <a:t> (1): </a:t>
                      </a:r>
                      <a:r>
                        <a:rPr lang="en-KR" altLang="ko-KR" sz="2000"/>
                        <a:t>Git</a:t>
                      </a:r>
                      <a:r>
                        <a:rPr lang="ko-KR" altLang="en-US" sz="2000"/>
                        <a:t>의 설치</a:t>
                      </a:r>
                      <a:r>
                        <a:rPr lang="en-US" altLang="ko-KR" sz="2000" dirty="0"/>
                        <a:t>,</a:t>
                      </a:r>
                      <a:r>
                        <a:rPr lang="ko-KR" altLang="en-US" sz="2000" dirty="0"/>
                        <a:t> </a:t>
                      </a:r>
                      <a:r>
                        <a:rPr lang="en-US" altLang="ko-KR" sz="2000" dirty="0"/>
                        <a:t>Git</a:t>
                      </a:r>
                      <a:r>
                        <a:rPr lang="ko-KR" altLang="en-US" sz="2000" dirty="0"/>
                        <a:t>과 </a:t>
                      </a:r>
                      <a:r>
                        <a:rPr lang="en-US" altLang="ko-KR" sz="2000" dirty="0"/>
                        <a:t>Git</a:t>
                      </a:r>
                      <a:r>
                        <a:rPr lang="ko-KR" altLang="en-US" sz="2000" dirty="0"/>
                        <a:t>의 </a:t>
                      </a:r>
                      <a:r>
                        <a:rPr lang="en-US" altLang="ko-KR" sz="2000" dirty="0"/>
                        <a:t>Concept </a:t>
                      </a:r>
                      <a:r>
                        <a:rPr lang="ko-KR" altLang="en-US" sz="2000" dirty="0"/>
                        <a:t>소개</a:t>
                      </a:r>
                      <a:endParaRPr lang="en-KR" altLang="ko-KR" sz="200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79025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3주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차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10/2 (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수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)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ts val="28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Git </a:t>
                      </a:r>
                      <a:r>
                        <a:rPr lang="ko-KR" altLang="en-US" sz="2000" dirty="0"/>
                        <a:t>기초</a:t>
                      </a:r>
                      <a:r>
                        <a:rPr lang="en-US" altLang="ko-KR" sz="2000" dirty="0"/>
                        <a:t> (2): </a:t>
                      </a:r>
                      <a:r>
                        <a:rPr lang="ko-KR" altLang="en-US" sz="2000" dirty="0" err="1"/>
                        <a:t>브랜치</a:t>
                      </a:r>
                      <a:r>
                        <a:rPr lang="ko-KR" altLang="en-US" sz="2000" dirty="0"/>
                        <a:t> 분기와 원격 저장소 </a:t>
                      </a:r>
                      <a:r>
                        <a:rPr lang="en-US" altLang="ko-KR" sz="2000" dirty="0"/>
                        <a:t>&amp;</a:t>
                      </a:r>
                      <a:r>
                        <a:rPr lang="ko-KR" altLang="en-US" sz="2000" dirty="0"/>
                        <a:t> 자주 사용되는 </a:t>
                      </a:r>
                      <a:r>
                        <a:rPr lang="en-US" altLang="ko-KR" sz="2000" dirty="0"/>
                        <a:t>Git</a:t>
                      </a:r>
                      <a:r>
                        <a:rPr lang="ko-KR" altLang="en-US" sz="2000" dirty="0"/>
                        <a:t> 명령어</a:t>
                      </a:r>
                      <a:endParaRPr lang="en-KR" altLang="ko-KR" sz="200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79690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4주 차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10/9 (수)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Git </a:t>
                      </a:r>
                      <a:r>
                        <a:rPr lang="ko-KR" altLang="en-US" sz="2000" dirty="0"/>
                        <a:t>협업</a:t>
                      </a:r>
                      <a:r>
                        <a:rPr lang="en-US" altLang="ko-KR" sz="2000" dirty="0"/>
                        <a:t> (3):</a:t>
                      </a:r>
                      <a:r>
                        <a:rPr lang="ko-KR" altLang="en-US" sz="2000" dirty="0"/>
                        <a:t> </a:t>
                      </a:r>
                      <a:r>
                        <a:rPr lang="ko-KR" altLang="en-US" sz="2000" dirty="0" err="1"/>
                        <a:t>브랜치</a:t>
                      </a:r>
                      <a:r>
                        <a:rPr lang="ko-KR" altLang="en-US" sz="2000" dirty="0"/>
                        <a:t> 병합과 </a:t>
                      </a:r>
                      <a:r>
                        <a:rPr lang="en-US" altLang="ko-KR" sz="2000" dirty="0" err="1"/>
                        <a:t>GitFlow</a:t>
                      </a:r>
                      <a:r>
                        <a:rPr lang="en-US" altLang="ko-KR" sz="2000" dirty="0"/>
                        <a:t>,</a:t>
                      </a:r>
                      <a:r>
                        <a:rPr lang="ko-KR" altLang="en-US" sz="2000" dirty="0"/>
                        <a:t> 그리고 </a:t>
                      </a:r>
                      <a:r>
                        <a:rPr lang="en-US" altLang="ko-KR" sz="2000" dirty="0"/>
                        <a:t>GitHub Issue</a:t>
                      </a:r>
                      <a:endParaRPr lang="en-KR" altLang="ko-KR" sz="200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98353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중간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간담회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10/28~11/1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활동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중간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점검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및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팀별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피드백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공유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923832" y="765070"/>
            <a:ext cx="311214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주차별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활동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내용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(1)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93697" y="9131405"/>
            <a:ext cx="6819287" cy="742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000"/>
              </a:lnSpc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1주차의 경우, 9/16~9/22에 진행해야 하지만,</a:t>
            </a:r>
          </a:p>
          <a:p>
            <a:pPr marL="0" lvl="0" indent="0" algn="r">
              <a:lnSpc>
                <a:spcPts val="3000"/>
              </a:lnSpc>
              <a:spcBef>
                <a:spcPct val="0"/>
              </a:spcBef>
            </a:pPr>
            <a:r>
              <a:rPr lang="en-US" sz="2000">
                <a:solidFill>
                  <a:srgbClr val="090807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추석 연휴 때문에 2주차 주에 진행할 예정입니다.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215762" y="1112751"/>
            <a:ext cx="8355869" cy="401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300"/>
              </a:lnSpc>
              <a:spcBef>
                <a:spcPct val="0"/>
              </a:spcBef>
            </a:pPr>
            <a:r>
              <a:rPr lang="en-US" sz="2200" b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매주 수요일 10시부터 12시까지 팀원이 모여 커리큘럼을 진행합니다.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9342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8149735"/>
              </p:ext>
            </p:extLst>
          </p:nvPr>
        </p:nvGraphicFramePr>
        <p:xfrm>
          <a:off x="2804766" y="1849119"/>
          <a:ext cx="13177862" cy="7383130"/>
        </p:xfrm>
        <a:graphic>
          <a:graphicData uri="http://schemas.openxmlformats.org/drawingml/2006/table">
            <a:tbl>
              <a:tblPr/>
              <a:tblGrid>
                <a:gridCol w="17844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13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719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59627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FEFBEE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주차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454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908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FEFBEE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날짜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454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908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FEFBEE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설명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454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908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97357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5주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차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11/6 (수)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Git </a:t>
                      </a:r>
                      <a:r>
                        <a:rPr lang="ko-KR" altLang="en-US" sz="2000" dirty="0"/>
                        <a:t>협업</a:t>
                      </a:r>
                      <a:r>
                        <a:rPr lang="en-US" altLang="ko-KR" sz="2000" dirty="0"/>
                        <a:t> (4):</a:t>
                      </a:r>
                      <a:r>
                        <a:rPr lang="ko-KR" altLang="en-US" sz="2000" dirty="0"/>
                        <a:t> </a:t>
                      </a:r>
                      <a:r>
                        <a:rPr lang="en-US" altLang="ko-KR" sz="2000" dirty="0"/>
                        <a:t>GitHub</a:t>
                      </a:r>
                      <a:r>
                        <a:rPr lang="ko-KR" altLang="en-US" sz="2000" dirty="0"/>
                        <a:t> </a:t>
                      </a:r>
                      <a:r>
                        <a:rPr lang="en-US" altLang="ko-KR" sz="2000" dirty="0"/>
                        <a:t>Pull Request</a:t>
                      </a:r>
                      <a:r>
                        <a:rPr lang="ko-KR" altLang="en-US" sz="2000" dirty="0"/>
                        <a:t>  </a:t>
                      </a:r>
                      <a:r>
                        <a:rPr lang="en-US" altLang="ko-KR" sz="2000" dirty="0"/>
                        <a:t>&amp; Code Review</a:t>
                      </a:r>
                      <a:endParaRPr lang="en-KR" altLang="ko-KR" sz="200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69291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6주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차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1/13 (수)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Git </a:t>
                      </a:r>
                      <a:r>
                        <a:rPr lang="ko-KR" altLang="en-US" sz="2000" dirty="0"/>
                        <a:t>심화</a:t>
                      </a:r>
                      <a:r>
                        <a:rPr lang="en-US" altLang="ko-KR" sz="2000" dirty="0"/>
                        <a:t> (5):</a:t>
                      </a:r>
                      <a:r>
                        <a:rPr lang="ko-KR" altLang="en-US" sz="2000" dirty="0"/>
                        <a:t> 병합 전략 및 병합 충돌 해결</a:t>
                      </a:r>
                      <a:r>
                        <a:rPr lang="en-US" altLang="ko-KR" sz="2000" dirty="0"/>
                        <a:t> </a:t>
                      </a:r>
                      <a:r>
                        <a:rPr lang="ko-KR" altLang="en-US" sz="2000" dirty="0"/>
                        <a:t>전략</a:t>
                      </a:r>
                      <a:r>
                        <a:rPr lang="en-US" altLang="ko-KR" sz="2000" dirty="0"/>
                        <a:t> (Git Rebase </a:t>
                      </a:r>
                      <a:r>
                        <a:rPr lang="ko-KR" altLang="en-US" sz="2000" dirty="0"/>
                        <a:t>명령 알아보기</a:t>
                      </a:r>
                      <a:r>
                        <a:rPr lang="en-US" altLang="ko-KR" sz="2000" dirty="0"/>
                        <a:t>)</a:t>
                      </a:r>
                      <a:endParaRPr lang="en-KR" altLang="ko-KR" sz="200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78954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7주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 Medium"/>
                          <a:sym typeface="Source Han Sans KR Medium"/>
                        </a:rPr>
                        <a:t>차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11/20 (수)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Git </a:t>
                      </a:r>
                      <a:r>
                        <a:rPr lang="ko-KR" altLang="en-US" sz="2000" dirty="0"/>
                        <a:t>심화</a:t>
                      </a:r>
                      <a:r>
                        <a:rPr lang="en-US" altLang="ko-KR" sz="2000" dirty="0"/>
                        <a:t> (6):</a:t>
                      </a:r>
                      <a:r>
                        <a:rPr lang="ko-KR" altLang="en-US" sz="2000" dirty="0"/>
                        <a:t> </a:t>
                      </a:r>
                      <a:r>
                        <a:rPr lang="en-US" altLang="ko-KR" sz="2000" dirty="0"/>
                        <a:t>Git</a:t>
                      </a:r>
                      <a:r>
                        <a:rPr lang="ko-KR" altLang="en-US" sz="2000" dirty="0"/>
                        <a:t>의 자료구조와 실수로 삭제한 </a:t>
                      </a:r>
                      <a:r>
                        <a:rPr lang="ko-KR" altLang="en-US" sz="2000" dirty="0" err="1"/>
                        <a:t>커밋</a:t>
                      </a:r>
                      <a:r>
                        <a:rPr lang="ko-KR" altLang="en-US" sz="2000" dirty="0"/>
                        <a:t> 복구하기</a:t>
                      </a:r>
                      <a:endParaRPr lang="en-KR" altLang="ko-KR" sz="200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79619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8주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차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11/27 (수)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Git </a:t>
                      </a:r>
                      <a:r>
                        <a:rPr lang="ko-KR" altLang="en-US" sz="2000" dirty="0"/>
                        <a:t>응용</a:t>
                      </a:r>
                      <a:r>
                        <a:rPr lang="en-US" altLang="ko-KR" sz="2000" dirty="0"/>
                        <a:t> (7):</a:t>
                      </a:r>
                      <a:r>
                        <a:rPr lang="ko-KR" altLang="en-US" sz="2000" dirty="0"/>
                        <a:t> </a:t>
                      </a:r>
                      <a:r>
                        <a:rPr lang="en-US" altLang="ko-KR" sz="2000" dirty="0"/>
                        <a:t>GitHub Actions</a:t>
                      </a:r>
                      <a:r>
                        <a:rPr lang="ko-KR" altLang="en-US" sz="2000" dirty="0" err="1"/>
                        <a:t>를</a:t>
                      </a:r>
                      <a:r>
                        <a:rPr lang="ko-KR" altLang="en-US" sz="2000" dirty="0"/>
                        <a:t> 활용한 자동화 워크플로 생성</a:t>
                      </a:r>
                      <a:endParaRPr lang="en-KR" altLang="ko-KR" sz="200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98282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최종 보고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12/6 (금)까지</a:t>
                      </a:r>
                      <a:endParaRPr lang="en-US" sz="1100" b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성과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요약본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결과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보고서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,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지도교수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평가서</a:t>
                      </a:r>
                      <a:r>
                        <a:rPr lang="en-US" sz="2000" b="0" dirty="0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b="0" dirty="0" err="1">
                          <a:solidFill>
                            <a:srgbClr val="090807"/>
                          </a:solidFill>
                          <a:latin typeface="+mj-ea"/>
                          <a:ea typeface="+mj-ea"/>
                          <a:cs typeface="Source Han Sans KR"/>
                          <a:sym typeface="Source Han Sans KR"/>
                        </a:rPr>
                        <a:t>제출</a:t>
                      </a:r>
                      <a:endParaRPr lang="en-US" sz="1100" b="0" dirty="0">
                        <a:latin typeface="+mj-ea"/>
                        <a:ea typeface="+mj-ea"/>
                      </a:endParaRPr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923832" y="765070"/>
            <a:ext cx="3112145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03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주차별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활동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내용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(2)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860320" y="1347066"/>
            <a:ext cx="934200" cy="0"/>
          </a:xfrm>
          <a:prstGeom prst="line">
            <a:avLst/>
          </a:prstGeom>
          <a:ln w="38100" cap="flat">
            <a:solidFill>
              <a:srgbClr val="09080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2164386"/>
              </p:ext>
            </p:extLst>
          </p:nvPr>
        </p:nvGraphicFramePr>
        <p:xfrm>
          <a:off x="2595538" y="1851567"/>
          <a:ext cx="13177862" cy="7005922"/>
        </p:xfrm>
        <a:graphic>
          <a:graphicData uri="http://schemas.openxmlformats.org/drawingml/2006/table">
            <a:tbl>
              <a:tblPr/>
              <a:tblGrid>
                <a:gridCol w="17844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213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719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59708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FEFBEE"/>
                          </a:solidFill>
                          <a:latin typeface="Source Han Sans KR Medium"/>
                          <a:ea typeface="Source Han Sans KR Medium"/>
                          <a:cs typeface="Source Han Sans KR Medium"/>
                          <a:sym typeface="Source Han Sans KR Medium"/>
                        </a:rPr>
                        <a:t>이름</a:t>
                      </a:r>
                      <a:endParaRPr lang="en-US" sz="1100"/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454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908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 dirty="0" err="1">
                          <a:solidFill>
                            <a:srgbClr val="FEFBEE"/>
                          </a:solidFill>
                          <a:latin typeface="Source Han Sans KR Medium"/>
                          <a:ea typeface="Source Han Sans KR Medium"/>
                          <a:cs typeface="Source Han Sans KR Medium"/>
                          <a:sym typeface="Source Han Sans KR Medium"/>
                        </a:rPr>
                        <a:t>역할명</a:t>
                      </a:r>
                      <a:endParaRPr lang="en-US" sz="1100" dirty="0"/>
                    </a:p>
                  </a:txBody>
                  <a:tcPr marL="180975" marR="180975" marT="180975" marB="180975" anchor="ctr">
                    <a:lnL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454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9080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FEFBEE"/>
                          </a:solidFill>
                          <a:latin typeface="Source Han Sans KR Medium"/>
                          <a:ea typeface="Source Han Sans KR Medium"/>
                          <a:cs typeface="Source Han Sans KR Medium"/>
                          <a:sym typeface="Source Han Sans KR Medium"/>
                        </a:rPr>
                        <a:t>설명</a:t>
                      </a:r>
                      <a:endParaRPr lang="en-US" sz="1100"/>
                    </a:p>
                  </a:txBody>
                  <a:tcPr marL="180975" marR="180975" marT="180975" marB="180975" anchor="ctr">
                    <a:lnL w="1905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4545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9080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44556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90807"/>
                          </a:solidFill>
                          <a:latin typeface="Source Han Sans KR Bold"/>
                          <a:ea typeface="Source Han Sans KR Bold"/>
                          <a:cs typeface="Source Han Sans KR Bold"/>
                          <a:sym typeface="Source Han Sans KR Bold"/>
                        </a:rPr>
                        <a:t>김동주</a:t>
                      </a:r>
                      <a:endParaRPr lang="en-US" sz="1100"/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교육자</a:t>
                      </a:r>
                      <a:endParaRPr lang="en-US" sz="1100" dirty="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ko-KR" alt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sym typeface="Source Han Sans KR"/>
                        </a:rPr>
                        <a:t>매 주차 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sym typeface="Source Han Sans KR"/>
                        </a:rPr>
                        <a:t>Git</a:t>
                      </a:r>
                      <a:r>
                        <a:rPr lang="ko-KR" alt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sym typeface="Source Han Sans KR"/>
                        </a:rPr>
                        <a:t>과 </a:t>
                      </a:r>
                      <a:r>
                        <a:rPr lang="en-US" altLang="ko-KR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sym typeface="Source Han Sans KR"/>
                        </a:rPr>
                        <a:t>Github</a:t>
                      </a:r>
                      <a:r>
                        <a:rPr lang="ko-KR" alt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sym typeface="Source Han Sans KR"/>
                        </a:rPr>
                        <a:t>의 수업 및 발표 자료 제작</a:t>
                      </a:r>
                      <a:endParaRPr lang="en-US" sz="1100" dirty="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4556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90807"/>
                          </a:solidFill>
                          <a:latin typeface="Source Han Sans KR Bold"/>
                          <a:ea typeface="Source Han Sans KR Bold"/>
                          <a:cs typeface="Source Han Sans KR Bold"/>
                          <a:sym typeface="Source Han Sans KR Bold"/>
                        </a:rPr>
                        <a:t>권동균</a:t>
                      </a:r>
                      <a:endParaRPr lang="en-US" sz="1100"/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40"/>
                        </a:lnSpc>
                        <a:defRPr/>
                      </a:pPr>
                      <a:r>
                        <a:rPr lang="en-US" sz="160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교육 자료 제작 보조</a:t>
                      </a:r>
                      <a:endParaRPr lang="en-US" sz="110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매주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활동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내용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ko-KR" alt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촬영 및 산출물 제작 보조</a:t>
                      </a:r>
                      <a:endParaRPr lang="en-US" sz="1100" dirty="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79036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90807"/>
                          </a:solidFill>
                          <a:latin typeface="Source Han Sans KR Bold"/>
                          <a:ea typeface="Source Han Sans KR Bold"/>
                          <a:cs typeface="Source Han Sans KR Bold"/>
                          <a:sym typeface="Source Han Sans KR Bold"/>
                        </a:rPr>
                        <a:t>서동혁</a:t>
                      </a:r>
                      <a:endParaRPr lang="en-US" sz="1100"/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실습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보조</a:t>
                      </a:r>
                      <a:endParaRPr lang="en-US" sz="1100" dirty="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ko-KR" alt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sym typeface="Source Han Sans KR"/>
                        </a:rPr>
                        <a:t>매 주차 수업 내용에 대한 보조 및 산출물 제작 보조</a:t>
                      </a:r>
                      <a:endParaRPr lang="en-US" sz="1100" dirty="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79701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90807"/>
                          </a:solidFill>
                          <a:latin typeface="Source Han Sans KR Bold"/>
                          <a:ea typeface="Source Han Sans KR Bold"/>
                          <a:cs typeface="Source Han Sans KR Bold"/>
                          <a:sym typeface="Source Han Sans KR Bold"/>
                        </a:rPr>
                        <a:t>양효인</a:t>
                      </a:r>
                      <a:endParaRPr lang="en-US" sz="1100"/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PM</a:t>
                      </a:r>
                      <a:endParaRPr lang="en-US" sz="110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전체적인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활동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내용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ko-KR" alt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파악 및 활동 내역 문서 작성</a:t>
                      </a:r>
                      <a:endParaRPr lang="en-US" sz="1100" dirty="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98365"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1">
                          <a:solidFill>
                            <a:srgbClr val="090807"/>
                          </a:solidFill>
                          <a:latin typeface="Source Han Sans KR Bold"/>
                          <a:ea typeface="Source Han Sans KR Bold"/>
                          <a:cs typeface="Source Han Sans KR Bold"/>
                          <a:sym typeface="Source Han Sans KR Bold"/>
                        </a:rPr>
                        <a:t>정우현</a:t>
                      </a:r>
                      <a:endParaRPr lang="en-US" sz="1100"/>
                    </a:p>
                  </a:txBody>
                  <a:tcPr marL="180975" marR="180975" marT="180975" marB="180975" anchor="ctr">
                    <a:lnL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문서 작성 보조</a:t>
                      </a:r>
                      <a:endParaRPr lang="en-US" sz="110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PM을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도와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문서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en-US" sz="2000" dirty="0" err="1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작업</a:t>
                      </a:r>
                      <a:r>
                        <a:rPr 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 </a:t>
                      </a:r>
                      <a:r>
                        <a:rPr lang="ko-KR" altLang="en-US" sz="2000" dirty="0">
                          <a:solidFill>
                            <a:srgbClr val="090807"/>
                          </a:solidFill>
                          <a:latin typeface="Source Han Sans KR"/>
                          <a:ea typeface="Source Han Sans KR"/>
                          <a:cs typeface="Source Han Sans KR"/>
                          <a:sym typeface="Source Han Sans KR"/>
                        </a:rPr>
                        <a:t>진행</a:t>
                      </a:r>
                      <a:endParaRPr lang="en-US" sz="1100" dirty="0"/>
                    </a:p>
                  </a:txBody>
                  <a:tcPr marL="180975" marR="180975" marT="180975" marB="180975" anchor="ctr">
                    <a:lnL w="0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A080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80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" name="TextBox 4"/>
          <p:cNvSpPr txBox="1"/>
          <p:nvPr/>
        </p:nvSpPr>
        <p:spPr>
          <a:xfrm>
            <a:off x="923832" y="765070"/>
            <a:ext cx="172008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04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역할</a:t>
            </a:r>
            <a:r>
              <a:rPr lang="en-US" sz="2499" b="1" dirty="0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2499" b="1" dirty="0" err="1">
                <a:solidFill>
                  <a:srgbClr val="090807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분배</a:t>
            </a:r>
            <a:endParaRPr lang="en-US" sz="2499" b="1" dirty="0">
              <a:solidFill>
                <a:srgbClr val="090807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933</Words>
  <Application>Microsoft Macintosh PowerPoint</Application>
  <PresentationFormat>사용자 지정</PresentationFormat>
  <Paragraphs>200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Raleway Bold</vt:lpstr>
      <vt:lpstr>맑은 고딕</vt:lpstr>
      <vt:lpstr>Source Han Sans KR Medium</vt:lpstr>
      <vt:lpstr>Source Han Sans KR</vt:lpstr>
      <vt:lpstr>Arial</vt:lpstr>
      <vt:lpstr>Source Han Sans KR Bold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스터디상생플러스_0주차 보고</dc:title>
  <dc:creator>seo</dc:creator>
  <cp:lastModifiedBy>양효인</cp:lastModifiedBy>
  <cp:revision>8</cp:revision>
  <dcterms:created xsi:type="dcterms:W3CDTF">2006-08-16T00:00:00Z</dcterms:created>
  <dcterms:modified xsi:type="dcterms:W3CDTF">2024-09-27T04:23:14Z</dcterms:modified>
  <dc:identifier>DAGQ5wGcMBU</dc:identifier>
</cp:coreProperties>
</file>

<file path=docProps/thumbnail.jpeg>
</file>